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24" roundtripDataSignature="AMtx7miqLF5d+1aEbho6Lipw5No1wXWUZ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24" Type="http://customschemas.google.com/relationships/presentationmetadata" Target="metadata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0"/>
          <p:cNvSpPr txBox="1"/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0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14" name="Google Shape;14;p20"/>
          <p:cNvSpPr txBox="1"/>
          <p:nvPr>
            <p:ph idx="1" type="body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5" name="Google Shape;15;p20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0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0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9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9"/>
          <p:cNvSpPr txBox="1"/>
          <p:nvPr>
            <p:ph idx="1" type="body"/>
          </p:nvPr>
        </p:nvSpPr>
        <p:spPr>
          <a:xfrm rot="5400000">
            <a:off x="2874764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9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9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9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0"/>
          <p:cNvSpPr txBox="1"/>
          <p:nvPr>
            <p:ph type="title"/>
          </p:nvPr>
        </p:nvSpPr>
        <p:spPr>
          <a:xfrm rot="5400000">
            <a:off x="5463778" y="1371601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0"/>
          <p:cNvSpPr txBox="1"/>
          <p:nvPr>
            <p:ph idx="1" type="body"/>
          </p:nvPr>
        </p:nvSpPr>
        <p:spPr>
          <a:xfrm rot="5400000">
            <a:off x="1272778" y="-609599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30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0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0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1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1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2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1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2"/>
          <p:cNvSpPr txBox="1"/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2"/>
          <p:cNvSpPr txBox="1"/>
          <p:nvPr>
            <p:ph idx="1" type="body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27" name="Google Shape;27;p22"/>
          <p:cNvSpPr txBox="1"/>
          <p:nvPr>
            <p:ph idx="2" type="body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28" name="Google Shape;28;p2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2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3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4"/>
          <p:cNvSpPr txBox="1"/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4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8" name="Google Shape;38;p24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4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4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5"/>
          <p:cNvSpPr txBox="1"/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5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4" name="Google Shape;44;p25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5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25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6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6"/>
          <p:cNvSpPr txBox="1"/>
          <p:nvPr>
            <p:ph idx="1" type="body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50" name="Google Shape;50;p26"/>
          <p:cNvSpPr txBox="1"/>
          <p:nvPr>
            <p:ph idx="2" type="body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51" name="Google Shape;51;p26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6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6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7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7" name="Google Shape;57;p27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8" name="Google Shape;58;p27"/>
          <p:cNvSpPr txBox="1"/>
          <p:nvPr>
            <p:ph idx="3" type="body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9" name="Google Shape;59;p27"/>
          <p:cNvSpPr txBox="1"/>
          <p:nvPr>
            <p:ph idx="4" type="body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60" name="Google Shape;60;p27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7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7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8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8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8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8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 amt="8000"/>
          </a:blip>
          <a:tile algn="tl" flip="none" tx="0" sx="83000" ty="0" sy="100000"/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9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9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9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9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5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2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8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9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3.jpg"/><Relationship Id="rId4" Type="http://schemas.openxmlformats.org/officeDocument/2006/relationships/image" Target="../media/image11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jpg"/><Relationship Id="rId4" Type="http://schemas.openxmlformats.org/officeDocument/2006/relationships/image" Target="../media/image14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7.jpg"/><Relationship Id="rId4" Type="http://schemas.openxmlformats.org/officeDocument/2006/relationships/image" Target="../media/image17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6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title"/>
          </p:nvPr>
        </p:nvSpPr>
        <p:spPr>
          <a:xfrm>
            <a:off x="1828800" y="441418"/>
            <a:ext cx="5486400" cy="425054"/>
          </a:xfrm>
          <a:prstGeom prst="rect">
            <a:avLst/>
          </a:prstGeom>
          <a:gradFill>
            <a:gsLst>
              <a:gs pos="0">
                <a:srgbClr val="C86C1F"/>
              </a:gs>
              <a:gs pos="80000">
                <a:srgbClr val="FF8E29"/>
              </a:gs>
              <a:gs pos="100000">
                <a:srgbClr val="FF8D25"/>
              </a:gs>
            </a:gsLst>
            <a:lin ang="16200000" scaled="0"/>
          </a:gradFill>
          <a:ln cap="flat" cmpd="sng" w="9525">
            <a:solidFill>
              <a:srgbClr val="F5913F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IN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Live Interaction  </a:t>
            </a:r>
            <a:endParaRPr sz="3600"/>
          </a:p>
        </p:txBody>
      </p:sp>
      <p:sp>
        <p:nvSpPr>
          <p:cNvPr id="85" name="Google Shape;85;p1"/>
          <p:cNvSpPr txBox="1"/>
          <p:nvPr>
            <p:ph idx="1" type="body"/>
          </p:nvPr>
        </p:nvSpPr>
        <p:spPr>
          <a:xfrm>
            <a:off x="1828800" y="2914650"/>
            <a:ext cx="5486400" cy="1428750"/>
          </a:xfrm>
          <a:prstGeom prst="rect">
            <a:avLst/>
          </a:prstGeom>
          <a:gradFill>
            <a:gsLst>
              <a:gs pos="0">
                <a:srgbClr val="C8B2E9"/>
              </a:gs>
              <a:gs pos="35000">
                <a:srgbClr val="D6CAED"/>
              </a:gs>
              <a:gs pos="100000">
                <a:srgbClr val="EFE8FA"/>
              </a:gs>
            </a:gsLst>
            <a:lin ang="16200000" scaled="0"/>
          </a:gradFill>
          <a:ln cap="flat" cmpd="sng" w="9525">
            <a:solidFill>
              <a:srgbClr val="7C5F9F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t" bIns="45700" lIns="91425" spcFirstLastPara="1" rIns="91425" wrap="square" tIns="45700">
            <a:normAutofit fontScale="5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n-IN" sz="3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PRESENTER</a:t>
            </a:r>
            <a:endParaRPr/>
          </a:p>
          <a:p>
            <a:pPr indent="0" lvl="0" marL="0" rtl="0" algn="ctr"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n-IN" sz="3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Dr. Saba Anees</a:t>
            </a:r>
            <a:endParaRPr b="1" sz="3400"/>
          </a:p>
          <a:p>
            <a:pPr indent="0" lvl="0" marL="0" rtl="0" algn="ctr"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IN" sz="2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Assistant Professor in Educational Studies</a:t>
            </a:r>
            <a:endParaRPr/>
          </a:p>
          <a:p>
            <a:pPr indent="0" lvl="0" marL="0" rtl="0" algn="ctr"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IN" sz="2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Department of Education (ITEP)</a:t>
            </a:r>
            <a:endParaRPr/>
          </a:p>
          <a:p>
            <a:pPr indent="0" lvl="0" marL="0" rtl="0" algn="ctr"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IN" sz="2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Central University of Kerala</a:t>
            </a:r>
            <a:endParaRPr/>
          </a:p>
          <a:p>
            <a:pPr indent="0" lvl="0" marL="0" rtl="0" algn="l">
              <a:spcBef>
                <a:spcPts val="15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16957" y="1028701"/>
            <a:ext cx="6310086" cy="171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Google Shape;136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" y="400050"/>
            <a:ext cx="8610600" cy="4343400"/>
          </a:xfrm>
          <a:prstGeom prst="rect">
            <a:avLst/>
          </a:prstGeom>
          <a:noFill/>
          <a:ln cap="sq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000000">
                <a:alpha val="42745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Google Shape;141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4399" y="133350"/>
            <a:ext cx="7589761" cy="4706541"/>
          </a:xfrm>
          <a:prstGeom prst="rect">
            <a:avLst/>
          </a:prstGeom>
          <a:noFill/>
          <a:ln cap="sq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000000">
                <a:alpha val="42745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4386" y="342900"/>
            <a:ext cx="8015228" cy="4400550"/>
          </a:xfrm>
          <a:prstGeom prst="rect">
            <a:avLst/>
          </a:prstGeom>
          <a:noFill/>
          <a:ln cap="sq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000000">
                <a:alpha val="42745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Google Shape;151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400051"/>
            <a:ext cx="8229600" cy="4229099"/>
          </a:xfrm>
          <a:prstGeom prst="rect">
            <a:avLst/>
          </a:prstGeom>
          <a:noFill/>
          <a:ln cap="sq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000000">
                <a:alpha val="42745"/>
              </a:srgbClr>
            </a:out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Google Shape;156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457200"/>
            <a:ext cx="8382000" cy="4129962"/>
          </a:xfrm>
          <a:prstGeom prst="rect">
            <a:avLst/>
          </a:prstGeom>
          <a:noFill/>
          <a:ln cap="sq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000000">
                <a:alpha val="42745"/>
              </a:srgbClr>
            </a:out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Google Shape;161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00" y="400051"/>
            <a:ext cx="7620000" cy="1930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9600" y="2571751"/>
            <a:ext cx="7620000" cy="17987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Google Shape;167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4400" y="285751"/>
            <a:ext cx="7391400" cy="2000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14400" y="2514600"/>
            <a:ext cx="7391400" cy="20760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Google Shape;173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1836" y="360416"/>
            <a:ext cx="6172200" cy="19879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52600" y="2457450"/>
            <a:ext cx="6172200" cy="2171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Google Shape;179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5801" y="571500"/>
            <a:ext cx="8033657" cy="3886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00" scaled="0"/>
          </a:gradFill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en-IN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Outline of the session</a:t>
            </a:r>
            <a:endParaRPr b="1" sz="3600"/>
          </a:p>
        </p:txBody>
      </p:sp>
      <p:sp>
        <p:nvSpPr>
          <p:cNvPr id="92" name="Google Shape;92;p2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IN" sz="3300"/>
              <a:t>After the completion of the session, the audience will be able:</a:t>
            </a:r>
            <a:endParaRPr/>
          </a:p>
          <a:p>
            <a:pPr indent="-342900" lvl="0" marL="342900" rtl="0" algn="just"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IN" sz="3300"/>
              <a:t>To know about the Poll Everywhere ICT tool</a:t>
            </a:r>
            <a:endParaRPr/>
          </a:p>
          <a:p>
            <a:pPr indent="-342900" lvl="0" marL="342900" rtl="0" algn="just"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IN" sz="3300"/>
              <a:t>To understand the scope of using Poll Everywhere in teaching &amp; learning</a:t>
            </a:r>
            <a:endParaRPr/>
          </a:p>
          <a:p>
            <a:pPr indent="-342900" lvl="0" marL="342900" rtl="0" algn="just"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IN" sz="3300"/>
              <a:t>To sign up for Poll Everywhere</a:t>
            </a:r>
            <a:endParaRPr/>
          </a:p>
          <a:p>
            <a:pPr indent="-342900" lvl="0" marL="342900" rtl="0" algn="just"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IN" sz="3300"/>
              <a:t>To explore the various features like creating MCQs, word cloud, questions &amp; answers, clickable image, survey, open-ended question, competition etc. of Poll Everywhere</a:t>
            </a:r>
            <a:endParaRPr/>
          </a:p>
          <a:p>
            <a:pPr indent="-342900" lvl="0" marL="342900" rtl="0" algn="just"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IN" sz="3300"/>
              <a:t>To apply Poll Everywhere at different platforms like PPTs and Google Slides</a:t>
            </a:r>
            <a:endParaRPr/>
          </a:p>
          <a:p>
            <a:pPr indent="-200660" lvl="0" marL="342900" rtl="0" algn="l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en-IN" sz="3600"/>
              <a:t>What is Poll Everywhere?</a:t>
            </a:r>
            <a:endParaRPr b="1" sz="3600"/>
          </a:p>
        </p:txBody>
      </p:sp>
      <p:sp>
        <p:nvSpPr>
          <p:cNvPr id="98" name="Google Shape;98;p3"/>
          <p:cNvSpPr txBox="1"/>
          <p:nvPr>
            <p:ph idx="1" type="body"/>
          </p:nvPr>
        </p:nvSpPr>
        <p:spPr>
          <a:xfrm>
            <a:off x="533400" y="1200151"/>
            <a:ext cx="80772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IN"/>
              <a:t>Poll Everywhere is an </a:t>
            </a:r>
            <a:r>
              <a:rPr lang="en-IN">
                <a:solidFill>
                  <a:srgbClr val="FF0000"/>
                </a:solidFill>
              </a:rPr>
              <a:t>online interactive polling platform</a:t>
            </a:r>
            <a:r>
              <a:rPr lang="en-IN"/>
              <a:t> that allows the audience to respond in real-time to questions displayed by the presenter. </a:t>
            </a:r>
            <a:endParaRPr/>
          </a:p>
          <a:p>
            <a:pPr indent="0" lvl="0" marL="0" rtl="0" algn="just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IN"/>
              <a:t>It is a </a:t>
            </a:r>
            <a:r>
              <a:rPr lang="en-IN">
                <a:solidFill>
                  <a:srgbClr val="FF0000"/>
                </a:solidFill>
              </a:rPr>
              <a:t>web-based polling platform </a:t>
            </a:r>
            <a:r>
              <a:rPr lang="en-IN"/>
              <a:t>for audience participation. Users create activities through a simple web interface and can embed them directly into PowerPoint or Keynote. </a:t>
            </a:r>
            <a:endParaRPr/>
          </a:p>
          <a:p>
            <a:pPr indent="0" lvl="0" marL="0" rtl="0" algn="just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IN"/>
              <a:t>It is also a </a:t>
            </a:r>
            <a:r>
              <a:rPr lang="en-IN">
                <a:solidFill>
                  <a:srgbClr val="FF0000"/>
                </a:solidFill>
              </a:rPr>
              <a:t>student engagement tool</a:t>
            </a:r>
            <a:r>
              <a:rPr lang="en-IN"/>
              <a:t> for K-12 and higher education institutions </a:t>
            </a:r>
            <a:r>
              <a:rPr i="1" lang="en-IN">
                <a:solidFill>
                  <a:srgbClr val="C00000"/>
                </a:solidFill>
              </a:rPr>
              <a:t>that allows students and educators to communicate during lectures.</a:t>
            </a:r>
            <a:endParaRPr i="1">
              <a:solidFill>
                <a:srgbClr val="C00000"/>
              </a:solidFill>
            </a:endParaRPr>
          </a:p>
          <a:p>
            <a:pPr indent="0" lvl="0" marL="0" rtl="0" algn="just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en-IN" sz="3600"/>
              <a:t>Where to use it in teaching-learning process?</a:t>
            </a:r>
            <a:endParaRPr b="1" sz="3600"/>
          </a:p>
        </p:txBody>
      </p:sp>
      <p:sp>
        <p:nvSpPr>
          <p:cNvPr id="104" name="Google Shape;104;p4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IN"/>
              <a:t>Students can vote on polls through a smartphone, tablet, computer, or text message. </a:t>
            </a:r>
            <a:endParaRPr/>
          </a:p>
          <a:p>
            <a:pPr indent="0" lvl="0" marL="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IN"/>
              <a:t>Some ways you can use Poll Everywhere in your class: 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IN"/>
              <a:t>Create live polls and quizzes in classes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IN"/>
              <a:t>Take attendance in classes 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IN"/>
              <a:t>Collect anonymous responses to questions 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IN"/>
              <a:t>Create icebreaker questions 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IN"/>
              <a:t>Gauge student interest and opinion 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IN"/>
              <a:t>Check for student understanding </a:t>
            </a:r>
            <a:endParaRPr/>
          </a:p>
          <a:p>
            <a:pPr indent="-18542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IN"/>
              <a:t>Why to use it?</a:t>
            </a:r>
            <a:endParaRPr/>
          </a:p>
        </p:txBody>
      </p:sp>
      <p:sp>
        <p:nvSpPr>
          <p:cNvPr id="110" name="Google Shape;110;p5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IN"/>
              <a:t>To enhance student engagement in the online classes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IN"/>
              <a:t>It is a student centered approach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IN"/>
              <a:t>It reaffirms outcome based learning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IN"/>
              <a:t>It support formative assessment 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IN"/>
              <a:t>Real-time responses can be used for designing further teaching strategy</a:t>
            </a:r>
            <a:endParaRPr/>
          </a:p>
          <a:p>
            <a:pPr indent="-15494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IN"/>
              <a:t>How to use it?</a:t>
            </a:r>
            <a:endParaRPr/>
          </a:p>
        </p:txBody>
      </p:sp>
      <p:sp>
        <p:nvSpPr>
          <p:cNvPr id="116" name="Google Shape;116;p6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IN"/>
              <a:t>Sign up 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IN"/>
              <a:t>Design your activities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IN"/>
              <a:t>Activate/deactivate your activities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IN"/>
              <a:t>Share/download the responses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IN"/>
              <a:t>Invite other presenters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IN"/>
              <a:t>Incorporate poll in your presentations through PPT/google slides</a:t>
            </a:r>
            <a:endParaRPr/>
          </a:p>
          <a:p>
            <a:pPr indent="-15494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15494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00" y="571500"/>
            <a:ext cx="7966364" cy="4000500"/>
          </a:xfrm>
          <a:prstGeom prst="rect">
            <a:avLst/>
          </a:prstGeom>
          <a:noFill/>
          <a:ln cap="sq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000000">
                <a:alpha val="42745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00" y="400051"/>
            <a:ext cx="8077200" cy="4286249"/>
          </a:xfrm>
          <a:prstGeom prst="rect">
            <a:avLst/>
          </a:prstGeom>
          <a:noFill/>
          <a:ln cap="sq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000000">
                <a:alpha val="42745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Google Shape;131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00" y="571500"/>
            <a:ext cx="7779964" cy="4000500"/>
          </a:xfrm>
          <a:prstGeom prst="rect">
            <a:avLst/>
          </a:prstGeom>
          <a:noFill/>
          <a:ln cap="sq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000000">
                <a:alpha val="42745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>SABA</dc:creator>
</cp:coreProperties>
</file>